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sldIdLst>
    <p:sldId id="256" r:id="rId5"/>
    <p:sldId id="259" r:id="rId6"/>
    <p:sldId id="262" r:id="rId7"/>
    <p:sldId id="348" r:id="rId8"/>
    <p:sldId id="350" r:id="rId9"/>
    <p:sldId id="260" r:id="rId10"/>
    <p:sldId id="351" r:id="rId11"/>
    <p:sldId id="352" r:id="rId12"/>
    <p:sldId id="310" r:id="rId13"/>
    <p:sldId id="261" r:id="rId14"/>
    <p:sldId id="343" r:id="rId15"/>
    <p:sldId id="345" r:id="rId16"/>
    <p:sldId id="353" r:id="rId17"/>
    <p:sldId id="344" r:id="rId18"/>
    <p:sldId id="341" r:id="rId19"/>
    <p:sldId id="354" r:id="rId20"/>
    <p:sldId id="263" r:id="rId21"/>
    <p:sldId id="272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75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7070" y="368341"/>
            <a:ext cx="7772400" cy="9214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7070" y="1386730"/>
            <a:ext cx="70866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07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415" y="434483"/>
            <a:ext cx="7889335" cy="656887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415" y="1181685"/>
            <a:ext cx="7203535" cy="13144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05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488" y="434483"/>
            <a:ext cx="7856262" cy="656887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9488" y="1181685"/>
            <a:ext cx="7170462" cy="13144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04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7765321" cy="9947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1566240"/>
            <a:ext cx="3829503" cy="27771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1566240"/>
            <a:ext cx="3820616" cy="27771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6273-7BAD-47D0-B707-75DD398923B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551-F9B5-4141-9DED-ABB72C191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9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6273-7BAD-47D0-B707-75DD398923B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551-F9B5-4141-9DED-ABB72C191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7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6273-7BAD-47D0-B707-75DD398923B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551-F9B5-4141-9DED-ABB72C191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2272" y="358497"/>
            <a:ext cx="685452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2272" y="1352272"/>
            <a:ext cx="6854528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01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3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FF0000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i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225" y="0"/>
            <a:ext cx="7772400" cy="921462"/>
          </a:xfrm>
        </p:spPr>
        <p:txBody>
          <a:bodyPr>
            <a:normAutofit fontScale="90000"/>
          </a:bodyPr>
          <a:lstStyle/>
          <a:p>
            <a:r>
              <a:rPr lang="en-US" dirty="0"/>
              <a:t>Outstanding Association Leadership Through Social Intelligence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3121" y="2929301"/>
            <a:ext cx="6754000" cy="1314450"/>
          </a:xfrm>
        </p:spPr>
        <p:txBody>
          <a:bodyPr/>
          <a:lstStyle/>
          <a:p>
            <a:pPr algn="ctr"/>
            <a:r>
              <a:rPr lang="en-US" b="1" dirty="0"/>
              <a:t>Dr. Gleb Tsipursky, CEO, Disaster Avoidance Experts</a:t>
            </a:r>
          </a:p>
          <a:p>
            <a:pPr algn="ctr"/>
            <a:r>
              <a:rPr lang="en-US" b="1" dirty="0"/>
              <a:t>DisasterAvoidanceExperts.com</a:t>
            </a:r>
          </a:p>
          <a:p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C94016-1C87-4A92-859A-CE7440439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14" y="1009559"/>
            <a:ext cx="5754414" cy="191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48" y="925821"/>
            <a:ext cx="3451225" cy="25884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85" y="17375"/>
            <a:ext cx="8936830" cy="908446"/>
          </a:xfrm>
        </p:spPr>
        <p:txBody>
          <a:bodyPr>
            <a:normAutofit/>
          </a:bodyPr>
          <a:lstStyle/>
          <a:p>
            <a:pPr lvl="0" algn="ctr"/>
            <a:r>
              <a:rPr lang="en-US" sz="2400" dirty="0"/>
              <a:t>Beware Dangerous Judgment Errors (Cognitive Biases)</a:t>
            </a:r>
          </a:p>
        </p:txBody>
      </p:sp>
    </p:spTree>
    <p:extLst>
      <p:ext uri="{BB962C8B-B14F-4D97-AF65-F5344CB8AC3E}">
        <p14:creationId xmlns:p14="http://schemas.microsoft.com/office/powerpoint/2010/main" val="279397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9" y="-185930"/>
            <a:ext cx="9014381" cy="99474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Keys to Dealing With Dangerous Judgment Errors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9" y="861689"/>
            <a:ext cx="2565488" cy="25654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6637" y="879034"/>
            <a:ext cx="5488756" cy="2989433"/>
          </a:xfrm>
        </p:spPr>
        <p:txBody>
          <a:bodyPr>
            <a:noAutofit/>
          </a:bodyPr>
          <a:lstStyle/>
          <a:p>
            <a:r>
              <a:rPr lang="en-US" sz="2100" dirty="0"/>
              <a:t>1) Learn about and watch out for them</a:t>
            </a:r>
          </a:p>
          <a:p>
            <a:r>
              <a:rPr lang="en-US" sz="2100" dirty="0"/>
              <a:t>2) Integrate this knowledge into your association</a:t>
            </a:r>
          </a:p>
          <a:p>
            <a:r>
              <a:rPr lang="en-US" sz="2100" dirty="0"/>
              <a:t>3) Implement research-based approaches to address dangerous judgment errors</a:t>
            </a:r>
          </a:p>
        </p:txBody>
      </p:sp>
    </p:spTree>
    <p:extLst>
      <p:ext uri="{BB962C8B-B14F-4D97-AF65-F5344CB8AC3E}">
        <p14:creationId xmlns:p14="http://schemas.microsoft.com/office/powerpoint/2010/main" val="210369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F8D0-143B-4898-B7E2-A7495583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-231202"/>
            <a:ext cx="7765321" cy="994741"/>
          </a:xfrm>
        </p:spPr>
        <p:txBody>
          <a:bodyPr/>
          <a:lstStyle/>
          <a:p>
            <a:pPr algn="ctr"/>
            <a:r>
              <a:rPr lang="en-US" dirty="0"/>
              <a:t>Who Cares?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F2888-BECA-4F54-B0A2-CECD33905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8530" y="672500"/>
            <a:ext cx="4927999" cy="2751302"/>
          </a:xfrm>
        </p:spPr>
        <p:txBody>
          <a:bodyPr>
            <a:noAutofit/>
          </a:bodyPr>
          <a:lstStyle/>
          <a:p>
            <a:r>
              <a:rPr lang="en-US" sz="1600" dirty="0">
                <a:latin typeface="+mn-lt"/>
              </a:rPr>
              <a:t>Simply knowing about cognitive biases doesn’t fix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+mn-lt"/>
              </a:rPr>
              <a:t>People need to </a:t>
            </a:r>
            <a:r>
              <a:rPr lang="en-US" sz="1600" b="1" i="1" dirty="0">
                <a:latin typeface="+mn-lt"/>
              </a:rPr>
              <a:t>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+mn-lt"/>
              </a:rPr>
              <a:t>80-90% of behavior and decisions driven by emotions</a:t>
            </a:r>
          </a:p>
          <a:p>
            <a:r>
              <a:rPr lang="en-US" sz="1600" dirty="0">
                <a:latin typeface="+mn-lt"/>
              </a:rPr>
              <a:t>Research shows to fix the errors we need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dirty="0">
                <a:latin typeface="+mn-lt"/>
              </a:rPr>
              <a:t>Identify where we fall into these mistakes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dirty="0">
                <a:latin typeface="+mn-lt"/>
              </a:rPr>
              <a:t>Recognize the pain caused from these errors</a:t>
            </a:r>
          </a:p>
        </p:txBody>
      </p:sp>
      <p:pic>
        <p:nvPicPr>
          <p:cNvPr id="13" name="Content Placeholder 12" descr="A dog looking at the camera&#10;&#10;Description automatically generated">
            <a:extLst>
              <a:ext uri="{FF2B5EF4-FFF2-40B4-BE49-F238E27FC236}">
                <a16:creationId xmlns:a16="http://schemas.microsoft.com/office/drawing/2014/main" id="{A0D8A925-5C9C-4F34-88BB-F1C23C500D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1" y="763539"/>
            <a:ext cx="3580487" cy="2224611"/>
          </a:xfrm>
        </p:spPr>
      </p:pic>
    </p:spTree>
    <p:extLst>
      <p:ext uri="{BB962C8B-B14F-4D97-AF65-F5344CB8AC3E}">
        <p14:creationId xmlns:p14="http://schemas.microsoft.com/office/powerpoint/2010/main" val="368069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9" y="64294"/>
            <a:ext cx="9014381" cy="99474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Avoiding Disasters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739" y="1176392"/>
            <a:ext cx="4813451" cy="2989433"/>
          </a:xfrm>
        </p:spPr>
        <p:txBody>
          <a:bodyPr>
            <a:noAutofit/>
          </a:bodyPr>
          <a:lstStyle/>
          <a:p>
            <a:r>
              <a:rPr lang="en-US" sz="1650" dirty="0"/>
              <a:t>“Ounce  of prevention worth pound of cure” </a:t>
            </a:r>
          </a:p>
          <a:p>
            <a:pPr lvl="1"/>
            <a:r>
              <a:rPr lang="en-US" sz="1500" dirty="0"/>
              <a:t>~Ben Franklin</a:t>
            </a:r>
          </a:p>
        </p:txBody>
      </p:sp>
      <p:pic>
        <p:nvPicPr>
          <p:cNvPr id="10" name="Content Placeholder 9" descr="A close up of a device&#10;&#10;Description automatically generated">
            <a:extLst>
              <a:ext uri="{FF2B5EF4-FFF2-40B4-BE49-F238E27FC236}">
                <a16:creationId xmlns:a16="http://schemas.microsoft.com/office/drawing/2014/main" id="{8EA6A751-FA88-472F-AB02-FF0E21E1BC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9" y="1151904"/>
            <a:ext cx="4006367" cy="1977059"/>
          </a:xfrm>
        </p:spPr>
      </p:pic>
    </p:spTree>
    <p:extLst>
      <p:ext uri="{BB962C8B-B14F-4D97-AF65-F5344CB8AC3E}">
        <p14:creationId xmlns:p14="http://schemas.microsoft.com/office/powerpoint/2010/main" val="283209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96EA7-F301-44C8-BA63-3BDAC69D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94741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effectLst/>
              </a:rPr>
              <a:t>Dr. Gleb Tsipursky’s 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5 Key Questions for Avoiding Decision Disasters</a:t>
            </a:r>
            <a:endParaRPr lang="en-US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62C112-4E7E-43F9-9A39-E688C38C68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9" y="1073969"/>
            <a:ext cx="1619419" cy="23133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83FBC-3F03-4C43-95C5-33980F00E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77958" y="996500"/>
            <a:ext cx="5340485" cy="3472393"/>
          </a:xfrm>
        </p:spPr>
        <p:txBody>
          <a:bodyPr>
            <a:no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US" sz="1800" dirty="0"/>
              <a:t>What important </a:t>
            </a:r>
            <a:r>
              <a:rPr lang="en-US" sz="1800" b="1" dirty="0"/>
              <a:t>information</a:t>
            </a:r>
            <a:r>
              <a:rPr lang="en-US" sz="1800" dirty="0"/>
              <a:t> did I not yet fully consider?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800" dirty="0"/>
              <a:t>What relevant </a:t>
            </a:r>
            <a:r>
              <a:rPr lang="en-US" sz="1800" b="1" dirty="0"/>
              <a:t>dangerous judgment errors</a:t>
            </a:r>
            <a:r>
              <a:rPr lang="en-US" sz="1800" dirty="0"/>
              <a:t> (cognitive biases) did I not yet address?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800" dirty="0"/>
              <a:t>What would a trusted and objective </a:t>
            </a:r>
            <a:r>
              <a:rPr lang="en-US" sz="1800" b="1" dirty="0"/>
              <a:t>adviser </a:t>
            </a:r>
            <a:r>
              <a:rPr lang="en-US" sz="1800" dirty="0"/>
              <a:t>suggest I do?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800" dirty="0"/>
              <a:t>How have I addressed the ways it could </a:t>
            </a:r>
            <a:r>
              <a:rPr lang="en-US" sz="1800" b="1" dirty="0"/>
              <a:t>fail</a:t>
            </a:r>
            <a:r>
              <a:rPr lang="en-US" sz="18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What new information would cause me to </a:t>
            </a:r>
            <a:r>
              <a:rPr lang="en-US" sz="1800" b="1" dirty="0"/>
              <a:t>revisit </a:t>
            </a:r>
            <a:r>
              <a:rPr lang="en-US" sz="1800" dirty="0"/>
              <a:t>the decision?</a:t>
            </a:r>
          </a:p>
        </p:txBody>
      </p:sp>
    </p:spTree>
    <p:extLst>
      <p:ext uri="{BB962C8B-B14F-4D97-AF65-F5344CB8AC3E}">
        <p14:creationId xmlns:p14="http://schemas.microsoft.com/office/powerpoint/2010/main" val="15541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Failure-Proofing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/>
          <a:stretch/>
        </p:blipFill>
        <p:spPr>
          <a:xfrm>
            <a:off x="2393026" y="778668"/>
            <a:ext cx="4357948" cy="2811579"/>
          </a:xfrm>
        </p:spPr>
      </p:pic>
    </p:spTree>
    <p:extLst>
      <p:ext uri="{BB962C8B-B14F-4D97-AF65-F5344CB8AC3E}">
        <p14:creationId xmlns:p14="http://schemas.microsoft.com/office/powerpoint/2010/main" val="57195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25" y="0"/>
            <a:ext cx="9229725" cy="67151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Free Resources to Support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07506" y="671513"/>
            <a:ext cx="5986463" cy="4158461"/>
          </a:xfrm>
        </p:spPr>
        <p:txBody>
          <a:bodyPr>
            <a:noAutofit/>
          </a:bodyPr>
          <a:lstStyle/>
          <a:p>
            <a:r>
              <a:rPr lang="en-US" sz="1650" dirty="0"/>
              <a:t>Downloads: </a:t>
            </a:r>
            <a:r>
              <a:rPr lang="en-US" b="1" i="0" dirty="0"/>
              <a:t>tinyurl.com/ASAE2019</a:t>
            </a:r>
            <a:endParaRPr lang="en-US" sz="16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/>
              <a:t>PowerPoint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/>
              <a:t>Case study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/>
              <a:t>Outlines of techniques</a:t>
            </a:r>
          </a:p>
          <a:p>
            <a:r>
              <a:rPr lang="en-US" sz="1650" dirty="0"/>
              <a:t>Materials at back of the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/>
              <a:t>Case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/>
              <a:t>Decision aids</a:t>
            </a:r>
          </a:p>
          <a:p>
            <a:r>
              <a:rPr lang="en-US" sz="1650" dirty="0"/>
              <a:t>Leave business card at back of room or talk to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/>
              <a:t>To get digital resource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dirty="0"/>
              <a:t>To get hour of free coaching with me</a:t>
            </a:r>
          </a:p>
          <a:p>
            <a:endParaRPr lang="en-US" sz="1650" dirty="0"/>
          </a:p>
          <a:p>
            <a:pPr lvl="1"/>
            <a:endParaRPr lang="en-US" sz="1500" dirty="0"/>
          </a:p>
        </p:txBody>
      </p:sp>
      <p:pic>
        <p:nvPicPr>
          <p:cNvPr id="5" name="Picture 4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781A3D8F-19D1-48E8-BF7B-F21308F1C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5" y="769964"/>
            <a:ext cx="2455708" cy="27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BB6D-D6C1-4DA8-B612-BCD381F5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0"/>
            <a:ext cx="7765321" cy="994741"/>
          </a:xfrm>
        </p:spPr>
        <p:txBody>
          <a:bodyPr/>
          <a:lstStyle/>
          <a:p>
            <a:pPr algn="ctr"/>
            <a:r>
              <a:rPr lang="en-US" dirty="0"/>
              <a:t>3 Key Take-Aways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5EBAC-3B25-4F90-98E0-75CEA746F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1804" y="989356"/>
            <a:ext cx="5432196" cy="312239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950" dirty="0"/>
              <a:t>Don’t Trust Gut, Check With Your Head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50" dirty="0"/>
              <a:t>Watch Out for Dangerous Judgment Errors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50" dirty="0"/>
              <a:t>Integrate Strategies to Address Dangerous Judgment Errors Into Your Association Team</a:t>
            </a:r>
          </a:p>
        </p:txBody>
      </p:sp>
      <p:pic>
        <p:nvPicPr>
          <p:cNvPr id="8" name="Content Placeholder 7" descr="A close up of a device&#10;&#10;Description generated with high confidence">
            <a:extLst>
              <a:ext uri="{FF2B5EF4-FFF2-40B4-BE49-F238E27FC236}">
                <a16:creationId xmlns:a16="http://schemas.microsoft.com/office/drawing/2014/main" id="{1274E6C9-477F-49B9-966F-F0ACEF4E95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6" y="792537"/>
            <a:ext cx="3508729" cy="2334899"/>
          </a:xfrm>
        </p:spPr>
      </p:pic>
    </p:spTree>
    <p:extLst>
      <p:ext uri="{BB962C8B-B14F-4D97-AF65-F5344CB8AC3E}">
        <p14:creationId xmlns:p14="http://schemas.microsoft.com/office/powerpoint/2010/main" val="9598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3096"/>
            <a:ext cx="9144000" cy="994741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Your Social Intelligence </a:t>
            </a:r>
            <a:br>
              <a:rPr lang="en-US" sz="3200" dirty="0"/>
            </a:br>
            <a:r>
              <a:rPr lang="en-US" sz="3200" dirty="0"/>
              <a:t>Will Empower Your Association to Flourish</a:t>
            </a:r>
            <a:endParaRPr lang="en-US" sz="3200" dirty="0"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429935" y="1047837"/>
            <a:ext cx="5620156" cy="2961076"/>
          </a:xfrm>
        </p:spPr>
        <p:txBody>
          <a:bodyPr>
            <a:noAutofit/>
          </a:bodyPr>
          <a:lstStyle/>
          <a:p>
            <a:r>
              <a:rPr lang="en-US" sz="1600" b="1" dirty="0">
                <a:latin typeface="+mn-lt"/>
              </a:rPr>
              <a:t>In the next 12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Focus 25% on avoiding dangerous judgment errors</a:t>
            </a:r>
          </a:p>
          <a:p>
            <a:r>
              <a:rPr lang="en-US" sz="1600" b="1" dirty="0">
                <a:latin typeface="+mn-lt"/>
              </a:rPr>
              <a:t>Benefits for you and your team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Less stress, frustration, and anxiety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Focus on core of your association work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Maximize member retention</a:t>
            </a:r>
          </a:p>
          <a:p>
            <a:r>
              <a:rPr lang="en-US" sz="1600" b="1" dirty="0">
                <a:latin typeface="+mn-lt"/>
              </a:rPr>
              <a:t>What’s your story?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What kind of leader are you?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How will you integrate this paradigm shift?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B25DFE3-9EEA-427F-9FD1-694DDB022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88" y="4008913"/>
            <a:ext cx="892513" cy="1134587"/>
          </a:xfrm>
          <a:prstGeom prst="rect">
            <a:avLst/>
          </a:prstGeom>
        </p:spPr>
      </p:pic>
      <p:pic>
        <p:nvPicPr>
          <p:cNvPr id="10" name="Content Placeholder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D5B48BE-D660-4317-9CEE-87004FE056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" y="1116490"/>
            <a:ext cx="3150292" cy="2070733"/>
          </a:xfrm>
        </p:spPr>
      </p:pic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2DD4E3C5-1075-44E3-B0C9-46B08DDF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5324"/>
            <a:ext cx="1721795" cy="72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28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0129" y="7144"/>
            <a:ext cx="7765321" cy="994741"/>
          </a:xfrm>
        </p:spPr>
        <p:txBody>
          <a:bodyPr>
            <a:normAutofit/>
          </a:bodyPr>
          <a:lstStyle/>
          <a:p>
            <a:r>
              <a:rPr lang="en-US" b="1" dirty="0"/>
              <a:t>Where Are You From?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749304" y="1452979"/>
            <a:ext cx="4042454" cy="2973991"/>
          </a:xfrm>
        </p:spPr>
        <p:txBody>
          <a:bodyPr>
            <a:normAutofit/>
          </a:bodyPr>
          <a:lstStyle/>
          <a:p>
            <a:r>
              <a:rPr lang="en-US" sz="2700" dirty="0"/>
              <a:t>Accent discrimination</a:t>
            </a:r>
          </a:p>
          <a:p>
            <a:r>
              <a:rPr lang="en-US" sz="2700" dirty="0"/>
              <a:t>False perception of being less trustworthy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0801C0-32DB-4670-A2E8-B94AA0985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8" y="994741"/>
            <a:ext cx="3306501" cy="24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690" y="-14132"/>
            <a:ext cx="7765321" cy="994741"/>
          </a:xfrm>
        </p:spPr>
        <p:txBody>
          <a:bodyPr/>
          <a:lstStyle/>
          <a:p>
            <a:r>
              <a:rPr lang="en-US" dirty="0"/>
              <a:t>Horns Effect and Halo Effect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92" y="2085545"/>
            <a:ext cx="3319008" cy="1444744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8229B-EE77-42F4-9C03-F88FCC138A6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6166" y="927636"/>
            <a:ext cx="4982447" cy="3049750"/>
          </a:xfrm>
        </p:spPr>
        <p:txBody>
          <a:bodyPr>
            <a:noAutofit/>
          </a:bodyPr>
          <a:lstStyle/>
          <a:p>
            <a:r>
              <a:rPr lang="en-US" sz="1800" b="1" dirty="0"/>
              <a:t>Horns Effect</a:t>
            </a:r>
          </a:p>
          <a:p>
            <a:pPr marL="342900" lvl="1" indent="0">
              <a:buNone/>
            </a:pPr>
            <a:r>
              <a:rPr lang="en-US" sz="1650" dirty="0"/>
              <a:t>Dislike one characteristic</a:t>
            </a:r>
          </a:p>
          <a:p>
            <a:pPr lvl="1">
              <a:buFont typeface="Wingdings"/>
              <a:buChar char="è"/>
            </a:pPr>
            <a:r>
              <a:rPr lang="en-US" sz="1500" dirty="0"/>
              <a:t>Too-negative view of other characteristics</a:t>
            </a:r>
          </a:p>
          <a:p>
            <a:r>
              <a:rPr lang="en-US" sz="1800" b="1" dirty="0"/>
              <a:t>Halo Effect</a:t>
            </a:r>
          </a:p>
          <a:p>
            <a:pPr marL="342900" lvl="1" indent="0">
              <a:buNone/>
            </a:pPr>
            <a:r>
              <a:rPr lang="en-US" sz="1650" dirty="0"/>
              <a:t>Like one characteristic </a:t>
            </a:r>
          </a:p>
          <a:p>
            <a:pPr marL="342900" lvl="1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 T</a:t>
            </a:r>
            <a:r>
              <a:rPr lang="en-US" sz="1500" dirty="0"/>
              <a:t>oo-positive view of other characteristics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714B7-F64B-4987-A038-60D281858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" y="931579"/>
            <a:ext cx="4030566" cy="17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RACO D&amp;I - Hiring a Michigan Fan">
            <a:hlinkClick r:id="" action="ppaction://media"/>
            <a:extLst>
              <a:ext uri="{FF2B5EF4-FFF2-40B4-BE49-F238E27FC236}">
                <a16:creationId xmlns:a16="http://schemas.microsoft.com/office/drawing/2014/main" id="{125E41FD-6E06-43EF-ABE5-1565C7666E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690" y="-14132"/>
            <a:ext cx="7765321" cy="994741"/>
          </a:xfrm>
        </p:spPr>
        <p:txBody>
          <a:bodyPr>
            <a:normAutofit fontScale="90000"/>
          </a:bodyPr>
          <a:lstStyle/>
          <a:p>
            <a:r>
              <a:rPr lang="en-US" dirty="0"/>
              <a:t>EGRIP </a:t>
            </a:r>
            <a:r>
              <a:rPr lang="en-US" sz="2700" dirty="0"/>
              <a:t>(from my ASAE </a:t>
            </a:r>
            <a:r>
              <a:rPr lang="en-US" sz="2700" i="1" dirty="0"/>
              <a:t>Associations Now </a:t>
            </a:r>
            <a:r>
              <a:rPr lang="en-US" sz="2700" dirty="0"/>
              <a:t>article)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92" y="2085545"/>
            <a:ext cx="3319008" cy="1444744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8229B-EE77-42F4-9C03-F88FCC138A6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6166" y="927636"/>
            <a:ext cx="4982447" cy="3049750"/>
          </a:xfrm>
        </p:spPr>
        <p:txBody>
          <a:bodyPr>
            <a:noAutofit/>
          </a:bodyPr>
          <a:lstStyle/>
          <a:p>
            <a:r>
              <a:rPr lang="en-US" sz="1800" b="1" dirty="0"/>
              <a:t>E: </a:t>
            </a:r>
            <a:r>
              <a:rPr lang="en-US" sz="1800" dirty="0"/>
              <a:t>Emotions</a:t>
            </a:r>
          </a:p>
          <a:p>
            <a:r>
              <a:rPr lang="en-US" sz="1800" b="1" dirty="0"/>
              <a:t>G: </a:t>
            </a:r>
            <a:r>
              <a:rPr lang="en-US" sz="1800" dirty="0"/>
              <a:t>Goals</a:t>
            </a:r>
          </a:p>
          <a:p>
            <a:r>
              <a:rPr lang="en-US" sz="1800" b="1" dirty="0"/>
              <a:t>R: </a:t>
            </a:r>
            <a:r>
              <a:rPr lang="en-US" sz="1800" dirty="0"/>
              <a:t>Rapport</a:t>
            </a:r>
          </a:p>
          <a:p>
            <a:r>
              <a:rPr lang="en-US" sz="1800" b="1" dirty="0"/>
              <a:t>I: </a:t>
            </a:r>
            <a:r>
              <a:rPr lang="en-US" sz="1800" dirty="0"/>
              <a:t>Information</a:t>
            </a:r>
          </a:p>
          <a:p>
            <a:r>
              <a:rPr lang="en-US" sz="1800" b="1" dirty="0"/>
              <a:t>P: </a:t>
            </a:r>
            <a:r>
              <a:rPr lang="en-US" sz="1800" dirty="0"/>
              <a:t>Positive Reinforcement</a:t>
            </a:r>
            <a:endParaRPr lang="en-US" sz="1500" dirty="0"/>
          </a:p>
        </p:txBody>
      </p:sp>
      <p:pic>
        <p:nvPicPr>
          <p:cNvPr id="8" name="Picture 7" descr="A person sitting at a table&#10;&#10;Description automatically generated">
            <a:extLst>
              <a:ext uri="{FF2B5EF4-FFF2-40B4-BE49-F238E27FC236}">
                <a16:creationId xmlns:a16="http://schemas.microsoft.com/office/drawing/2014/main" id="{2DFEFDF8-9FAD-4C40-957E-6B009E48B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980609"/>
            <a:ext cx="3654153" cy="229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B685A54-19AD-438B-B2EA-407F93CAD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" y="702508"/>
            <a:ext cx="6753862" cy="22864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1B0DF-80C4-455C-9DCC-B5C501D6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81" y="-42361"/>
            <a:ext cx="9158287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Emotional Intelligence vs. Social Intelligence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8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1B0DF-80C4-455C-9DCC-B5C501D6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81" y="-42361"/>
            <a:ext cx="9158287" cy="85725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Be Confident!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F1100E-85EB-4A41-BF8B-8F0CFF220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206" y="814889"/>
            <a:ext cx="5207793" cy="22838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Are you an above-average driver?</a:t>
            </a:r>
          </a:p>
          <a:p>
            <a:r>
              <a:rPr lang="en-US" dirty="0"/>
              <a:t>Overconfidence bias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Our tendency to be way too confident</a:t>
            </a:r>
          </a:p>
          <a:p>
            <a:r>
              <a:rPr lang="en-US" dirty="0"/>
              <a:t>If people are 100% confident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are right about 80% of the time</a:t>
            </a:r>
          </a:p>
          <a:p>
            <a:r>
              <a:rPr lang="en-US" dirty="0"/>
              <a:t>Especially dangerous for experienced association leaders</a:t>
            </a:r>
          </a:p>
          <a:p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9D5FB79-DEEF-4096-B4A5-131744D77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7" y="716480"/>
            <a:ext cx="3383280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3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13EC-F7F2-4A6F-99E5-60D1EB33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403" y="-120135"/>
            <a:ext cx="6854527" cy="857250"/>
          </a:xfrm>
        </p:spPr>
        <p:txBody>
          <a:bodyPr/>
          <a:lstStyle/>
          <a:p>
            <a:r>
              <a:rPr lang="en-US" dirty="0"/>
              <a:t>Retention Rate Blues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6462-6581-4F8F-806D-939EF8B9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487" y="721519"/>
            <a:ext cx="5243513" cy="3394075"/>
          </a:xfrm>
        </p:spPr>
        <p:txBody>
          <a:bodyPr>
            <a:normAutofit/>
          </a:bodyPr>
          <a:lstStyle/>
          <a:p>
            <a:r>
              <a:rPr lang="en-US" sz="1600" dirty="0"/>
              <a:t>How happy are you with your new member retention?</a:t>
            </a:r>
          </a:p>
          <a:p>
            <a:r>
              <a:rPr lang="en-US" sz="1600" dirty="0"/>
              <a:t>Association Management Software (PropFuel &amp; others)</a:t>
            </a:r>
          </a:p>
          <a:p>
            <a:r>
              <a:rPr lang="en-US" sz="1600" dirty="0"/>
              <a:t>Surveys based on member lifecycle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25-33% response rates on check-ins</a:t>
            </a:r>
          </a:p>
          <a:p>
            <a:r>
              <a:rPr lang="en-US" sz="1600" dirty="0"/>
              <a:t>AI sentiment analysis feedback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Automatically identifies issues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Such as new member engagement</a:t>
            </a:r>
          </a:p>
          <a:p>
            <a:r>
              <a:rPr lang="en-US" sz="1600" dirty="0"/>
              <a:t>Individual outreach to members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That need personal attention 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F69B6-0565-47BF-953A-3D878AC0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70" y="721519"/>
            <a:ext cx="2681286" cy="26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99A5-C9CF-4AFE-A324-118E7A79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673" y="-156632"/>
            <a:ext cx="7765321" cy="943999"/>
          </a:xfrm>
        </p:spPr>
        <p:txBody>
          <a:bodyPr/>
          <a:lstStyle/>
          <a:p>
            <a:r>
              <a:rPr lang="en-US" b="1" dirty="0"/>
              <a:t>Our Evolutionary Heritage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ACF375-09BB-49EE-9408-BF4CBB8559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" y="787367"/>
            <a:ext cx="3614394" cy="203309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4B54A-8CCC-4DAB-ABF3-F819D794F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4611" y="677330"/>
            <a:ext cx="5561369" cy="3788839"/>
          </a:xfrm>
        </p:spPr>
        <p:txBody>
          <a:bodyPr>
            <a:normAutofit/>
          </a:bodyPr>
          <a:lstStyle/>
          <a:p>
            <a:r>
              <a:rPr lang="en-US" sz="1600" dirty="0"/>
              <a:t>Ancestors survived due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Fight or flight response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Strong tribalism</a:t>
            </a:r>
          </a:p>
          <a:p>
            <a:r>
              <a:rPr lang="en-US" sz="1600" dirty="0"/>
              <a:t>Basic instincts good fit for savanna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Bad for modern professional environment</a:t>
            </a:r>
          </a:p>
          <a:p>
            <a:r>
              <a:rPr lang="en-US" sz="1600" dirty="0"/>
              <a:t>“Gut reaction” is fuzzy concept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Combines healthy learned behaviors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Dangerous intuitive ones</a:t>
            </a:r>
          </a:p>
          <a:p>
            <a:r>
              <a:rPr lang="en-US" sz="1600" dirty="0"/>
              <a:t>Always check with your head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Before going with your gut</a:t>
            </a:r>
          </a:p>
        </p:txBody>
      </p:sp>
    </p:spTree>
    <p:extLst>
      <p:ext uri="{BB962C8B-B14F-4D97-AF65-F5344CB8AC3E}">
        <p14:creationId xmlns:p14="http://schemas.microsoft.com/office/powerpoint/2010/main" val="358042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AEB85D181A67489ADE52AF0AFD8DC3" ma:contentTypeVersion="10" ma:contentTypeDescription="Create a new document." ma:contentTypeScope="" ma:versionID="6fa700d5402f56a970ae40cc77353cea">
  <xsd:schema xmlns:xsd="http://www.w3.org/2001/XMLSchema" xmlns:xs="http://www.w3.org/2001/XMLSchema" xmlns:p="http://schemas.microsoft.com/office/2006/metadata/properties" xmlns:ns2="2631a090-0a36-416c-9102-28b82b329f00" xmlns:ns3="33d65c1a-4118-49eb-a065-54f4e9526387" targetNamespace="http://schemas.microsoft.com/office/2006/metadata/properties" ma:root="true" ma:fieldsID="44557c1a88c171de0f30f6b6bc4cbf0b" ns2:_="" ns3:_="">
    <xsd:import namespace="2631a090-0a36-416c-9102-28b82b329f00"/>
    <xsd:import namespace="33d65c1a-4118-49eb-a065-54f4e9526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1a090-0a36-416c-9102-28b82b329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65c1a-4118-49eb-a065-54f4e95263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9A24BE-C0C7-48F9-8FA0-EEBDCEBE339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631a090-0a36-416c-9102-28b82b329f00"/>
    <ds:schemaRef ds:uri="http://purl.org/dc/elements/1.1/"/>
    <ds:schemaRef ds:uri="http://schemas.microsoft.com/office/2006/metadata/properties"/>
    <ds:schemaRef ds:uri="http://schemas.microsoft.com/office/infopath/2007/PartnerControls"/>
    <ds:schemaRef ds:uri="33d65c1a-4118-49eb-a065-54f4e952638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075A33-BAC2-44AC-8A4E-ACF54EE6B0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31a090-0a36-416c-9102-28b82b329f00"/>
    <ds:schemaRef ds:uri="33d65c1a-4118-49eb-a065-54f4e9526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48990C-527D-4C70-968A-D087B4B42A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534</Words>
  <Application>Microsoft Office PowerPoint</Application>
  <PresentationFormat>On-screen Show (16:9)</PresentationFormat>
  <Paragraphs>95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Custom Design</vt:lpstr>
      <vt:lpstr>Outstanding Association Leadership Through Social Intelligence</vt:lpstr>
      <vt:lpstr>Where Are You From?</vt:lpstr>
      <vt:lpstr>Horns Effect and Halo Effect</vt:lpstr>
      <vt:lpstr>PowerPoint Presentation</vt:lpstr>
      <vt:lpstr>EGRIP (from my ASAE Associations Now article)</vt:lpstr>
      <vt:lpstr>Emotional Intelligence vs. Social Intelligence</vt:lpstr>
      <vt:lpstr>Be Confident!</vt:lpstr>
      <vt:lpstr>Retention Rate Blues</vt:lpstr>
      <vt:lpstr>Our Evolutionary Heritage</vt:lpstr>
      <vt:lpstr>Beware Dangerous Judgment Errors (Cognitive Biases)</vt:lpstr>
      <vt:lpstr>Keys to Dealing With Dangerous Judgment Errors</vt:lpstr>
      <vt:lpstr>Who Cares?</vt:lpstr>
      <vt:lpstr>Avoiding Disasters</vt:lpstr>
      <vt:lpstr>Dr. Gleb Tsipursky’s  5 Key Questions for Avoiding Decision Disasters</vt:lpstr>
      <vt:lpstr>Failure-Proofing</vt:lpstr>
      <vt:lpstr>Free Resources to Support Integration</vt:lpstr>
      <vt:lpstr>3 Key Take-Aways</vt:lpstr>
      <vt:lpstr>Your Social Intelligence  Will Empower Your Association to Flourish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ofc432</cp:lastModifiedBy>
  <cp:revision>21</cp:revision>
  <dcterms:created xsi:type="dcterms:W3CDTF">2018-08-03T17:58:32Z</dcterms:created>
  <dcterms:modified xsi:type="dcterms:W3CDTF">2019-07-25T20:50:33Z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0x010100C1AEB85D181A67489ADE52AF0AFD8DC3</vt:lpwstr>
  </property>
</Properties>
</file>